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Open Sans" charset="1" panose="020B0606030504020204"/>
      <p:regular r:id="rId21"/>
    </p:embeddedFont>
    <p:embeddedFont>
      <p:font typeface="Open Sans Bold" charset="1" panose="020B0806030504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6925179" y="2241216"/>
            <a:ext cx="4437642" cy="1235947"/>
            <a:chOff x="0" y="0"/>
            <a:chExt cx="6909363" cy="1924357"/>
          </a:xfrm>
        </p:grpSpPr>
        <p:sp>
          <p:nvSpPr>
            <p:cNvPr name="Freeform 4" id="4"/>
            <p:cNvSpPr/>
            <p:nvPr/>
          </p:nvSpPr>
          <p:spPr>
            <a:xfrm flipH="false" flipV="false" rot="0">
              <a:off x="0" y="0"/>
              <a:ext cx="6909363" cy="1924357"/>
            </a:xfrm>
            <a:custGeom>
              <a:avLst/>
              <a:gdLst/>
              <a:ahLst/>
              <a:cxnLst/>
              <a:rect r="r" b="b" t="t" l="l"/>
              <a:pathLst>
                <a:path h="1924357" w="6909363">
                  <a:moveTo>
                    <a:pt x="5939718" y="0"/>
                  </a:moveTo>
                  <a:lnTo>
                    <a:pt x="969645" y="0"/>
                  </a:lnTo>
                  <a:cubicBezTo>
                    <a:pt x="434975" y="0"/>
                    <a:pt x="0" y="434975"/>
                    <a:pt x="0" y="962178"/>
                  </a:cubicBezTo>
                  <a:cubicBezTo>
                    <a:pt x="0" y="1489382"/>
                    <a:pt x="434975" y="1924357"/>
                    <a:pt x="969645" y="1924357"/>
                  </a:cubicBezTo>
                  <a:lnTo>
                    <a:pt x="5939718" y="1924357"/>
                  </a:lnTo>
                  <a:cubicBezTo>
                    <a:pt x="6474388" y="1924357"/>
                    <a:pt x="6909363" y="1489382"/>
                    <a:pt x="6909363" y="962178"/>
                  </a:cubicBezTo>
                  <a:cubicBezTo>
                    <a:pt x="6909363" y="434975"/>
                    <a:pt x="6474388" y="0"/>
                    <a:pt x="5939718" y="0"/>
                  </a:cubicBezTo>
                  <a:close/>
                  <a:moveTo>
                    <a:pt x="5939718" y="1898957"/>
                  </a:moveTo>
                  <a:lnTo>
                    <a:pt x="969645" y="1898957"/>
                  </a:lnTo>
                  <a:cubicBezTo>
                    <a:pt x="448945" y="1898957"/>
                    <a:pt x="25400" y="1475412"/>
                    <a:pt x="25400" y="962178"/>
                  </a:cubicBezTo>
                  <a:cubicBezTo>
                    <a:pt x="25400" y="448945"/>
                    <a:pt x="448945" y="25400"/>
                    <a:pt x="969645" y="25400"/>
                  </a:cubicBezTo>
                  <a:lnTo>
                    <a:pt x="5939718" y="25400"/>
                  </a:lnTo>
                  <a:cubicBezTo>
                    <a:pt x="6460418" y="25400"/>
                    <a:pt x="6883963" y="448945"/>
                    <a:pt x="6883963" y="962178"/>
                  </a:cubicBezTo>
                  <a:cubicBezTo>
                    <a:pt x="6883963" y="1475412"/>
                    <a:pt x="6460418" y="1898957"/>
                    <a:pt x="5939718" y="1898957"/>
                  </a:cubicBezTo>
                  <a:close/>
                </a:path>
              </a:pathLst>
            </a:custGeom>
            <a:solidFill>
              <a:srgbClr val="000000"/>
            </a:solidFill>
          </p:spPr>
        </p:sp>
      </p:grpSp>
      <p:sp>
        <p:nvSpPr>
          <p:cNvPr name="TextBox 5" id="5"/>
          <p:cNvSpPr txBox="true"/>
          <p:nvPr/>
        </p:nvSpPr>
        <p:spPr>
          <a:xfrm rot="0">
            <a:off x="7276640" y="2569889"/>
            <a:ext cx="3734720" cy="493395"/>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000000"/>
                </a:solidFill>
                <a:latin typeface="Open Sans"/>
                <a:ea typeface="Open Sans"/>
                <a:cs typeface="Open Sans"/>
                <a:sym typeface="Open Sans"/>
              </a:rPr>
              <a:t>27 March 2025</a:t>
            </a:r>
          </a:p>
        </p:txBody>
      </p:sp>
      <p:sp>
        <p:nvSpPr>
          <p:cNvPr name="TextBox 6" id="6"/>
          <p:cNvSpPr txBox="true"/>
          <p:nvPr/>
        </p:nvSpPr>
        <p:spPr>
          <a:xfrm rot="0">
            <a:off x="4004963" y="6456566"/>
            <a:ext cx="10278074" cy="599233"/>
          </a:xfrm>
          <a:prstGeom prst="rect">
            <a:avLst/>
          </a:prstGeom>
        </p:spPr>
        <p:txBody>
          <a:bodyPr anchor="t" rtlCol="false" tIns="0" lIns="0" bIns="0" rIns="0">
            <a:spAutoFit/>
          </a:bodyPr>
          <a:lstStyle/>
          <a:p>
            <a:pPr algn="ctr" marL="0" indent="0" lvl="0">
              <a:lnSpc>
                <a:spcPts val="5073"/>
              </a:lnSpc>
              <a:spcBef>
                <a:spcPct val="0"/>
              </a:spcBef>
            </a:pPr>
            <a:r>
              <a:rPr lang="en-US" b="true" sz="3382">
                <a:solidFill>
                  <a:srgbClr val="000000"/>
                </a:solidFill>
                <a:latin typeface="Open Sans Bold"/>
                <a:ea typeface="Open Sans Bold"/>
                <a:cs typeface="Open Sans Bold"/>
                <a:sym typeface="Open Sans Bold"/>
              </a:rPr>
              <a:t>TPT corp</a:t>
            </a:r>
          </a:p>
        </p:txBody>
      </p:sp>
      <p:sp>
        <p:nvSpPr>
          <p:cNvPr name="TextBox 7" id="7"/>
          <p:cNvSpPr txBox="true"/>
          <p:nvPr/>
        </p:nvSpPr>
        <p:spPr>
          <a:xfrm rot="0">
            <a:off x="1340758" y="4292009"/>
            <a:ext cx="15606485" cy="1031082"/>
          </a:xfrm>
          <a:prstGeom prst="rect">
            <a:avLst/>
          </a:prstGeom>
        </p:spPr>
        <p:txBody>
          <a:bodyPr anchor="t" rtlCol="false" tIns="0" lIns="0" bIns="0" rIns="0">
            <a:spAutoFit/>
          </a:bodyPr>
          <a:lstStyle/>
          <a:p>
            <a:pPr algn="ctr" marL="0" indent="0" lvl="0">
              <a:lnSpc>
                <a:spcPts val="8150"/>
              </a:lnSpc>
              <a:spcBef>
                <a:spcPct val="0"/>
              </a:spcBef>
            </a:pPr>
            <a:r>
              <a:rPr lang="en-US" b="true" sz="6792">
                <a:solidFill>
                  <a:srgbClr val="000000"/>
                </a:solidFill>
                <a:latin typeface="Open Sans Bold"/>
                <a:ea typeface="Open Sans Bold"/>
                <a:cs typeface="Open Sans Bold"/>
                <a:sym typeface="Open Sans Bold"/>
              </a:rPr>
              <a:t>BÁO CÁO TÌNH HÌNH TÀI CHÍNH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1028700" y="1494525"/>
            <a:ext cx="10740907" cy="4083199"/>
          </a:xfrm>
          <a:custGeom>
            <a:avLst/>
            <a:gdLst/>
            <a:ahLst/>
            <a:cxnLst/>
            <a:rect r="r" b="b" t="t" l="l"/>
            <a:pathLst>
              <a:path h="4083199" w="10740907">
                <a:moveTo>
                  <a:pt x="0" y="0"/>
                </a:moveTo>
                <a:lnTo>
                  <a:pt x="10740907" y="0"/>
                </a:lnTo>
                <a:lnTo>
                  <a:pt x="10740907" y="4083199"/>
                </a:lnTo>
                <a:lnTo>
                  <a:pt x="0" y="4083199"/>
                </a:lnTo>
                <a:lnTo>
                  <a:pt x="0" y="0"/>
                </a:lnTo>
                <a:close/>
              </a:path>
            </a:pathLst>
          </a:custGeom>
          <a:blipFill>
            <a:blip r:embed="rId3"/>
            <a:stretch>
              <a:fillRect l="0" t="-215" r="0" b="-215"/>
            </a:stretch>
          </a:blipFill>
        </p:spPr>
      </p:sp>
      <p:sp>
        <p:nvSpPr>
          <p:cNvPr name="TextBox 4" id="4"/>
          <p:cNvSpPr txBox="true"/>
          <p:nvPr/>
        </p:nvSpPr>
        <p:spPr>
          <a:xfrm rot="0">
            <a:off x="1028700" y="209550"/>
            <a:ext cx="8700495" cy="819150"/>
          </a:xfrm>
          <a:prstGeom prst="rect">
            <a:avLst/>
          </a:prstGeom>
        </p:spPr>
        <p:txBody>
          <a:bodyPr anchor="t" rtlCol="false" tIns="0" lIns="0" bIns="0" rIns="0">
            <a:spAutoFit/>
          </a:bodyPr>
          <a:lstStyle/>
          <a:p>
            <a:pPr algn="l" marL="0" indent="0" lvl="0">
              <a:lnSpc>
                <a:spcPts val="6599"/>
              </a:lnSpc>
              <a:spcBef>
                <a:spcPct val="0"/>
              </a:spcBef>
            </a:pPr>
            <a:r>
              <a:rPr lang="en-US" b="true" sz="5499">
                <a:solidFill>
                  <a:srgbClr val="000000"/>
                </a:solidFill>
                <a:latin typeface="Open Sans Bold"/>
                <a:ea typeface="Open Sans Bold"/>
                <a:cs typeface="Open Sans Bold"/>
                <a:sym typeface="Open Sans Bold"/>
              </a:rPr>
              <a:t>PHÂN TÍCH DASHBOARD</a:t>
            </a:r>
          </a:p>
        </p:txBody>
      </p:sp>
      <p:sp>
        <p:nvSpPr>
          <p:cNvPr name="TextBox 5" id="5"/>
          <p:cNvSpPr txBox="true"/>
          <p:nvPr/>
        </p:nvSpPr>
        <p:spPr>
          <a:xfrm rot="0">
            <a:off x="1028700" y="5958724"/>
            <a:ext cx="15562105" cy="2820454"/>
          </a:xfrm>
          <a:prstGeom prst="rect">
            <a:avLst/>
          </a:prstGeom>
        </p:spPr>
        <p:txBody>
          <a:bodyPr anchor="t" rtlCol="false" tIns="0" lIns="0" bIns="0" rIns="0">
            <a:spAutoFit/>
          </a:bodyPr>
          <a:lstStyle/>
          <a:p>
            <a:pPr algn="l">
              <a:lnSpc>
                <a:spcPts val="4566"/>
              </a:lnSpc>
            </a:pPr>
            <a:r>
              <a:rPr lang="en-US" sz="3044">
                <a:solidFill>
                  <a:srgbClr val="000000"/>
                </a:solidFill>
                <a:latin typeface="Open Sans"/>
                <a:ea typeface="Open Sans"/>
                <a:cs typeface="Open Sans"/>
                <a:sym typeface="Open Sans"/>
              </a:rPr>
              <a:t>Sự gia tăng đột biến của tổng tài sản vào năm 2025 cần được xem xét:           </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Xu hướng gia tăng tài sản từ năm 2021 trở về sau cho thấy có thể công ty đã trải qua giai đoạn phát triển.</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Tỷ trọng vốn chủ sở hữu lớn trong tổng tài sản là tín hiệu tốt, nhưng cần xem xét nguồn gốc tăng trưởng này.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1028700" y="1403954"/>
            <a:ext cx="10903621" cy="4265240"/>
          </a:xfrm>
          <a:custGeom>
            <a:avLst/>
            <a:gdLst/>
            <a:ahLst/>
            <a:cxnLst/>
            <a:rect r="r" b="b" t="t" l="l"/>
            <a:pathLst>
              <a:path h="4265240" w="10903621">
                <a:moveTo>
                  <a:pt x="0" y="0"/>
                </a:moveTo>
                <a:lnTo>
                  <a:pt x="10903621" y="0"/>
                </a:lnTo>
                <a:lnTo>
                  <a:pt x="10903621" y="4265240"/>
                </a:lnTo>
                <a:lnTo>
                  <a:pt x="0" y="4265240"/>
                </a:lnTo>
                <a:lnTo>
                  <a:pt x="0" y="0"/>
                </a:lnTo>
                <a:close/>
              </a:path>
            </a:pathLst>
          </a:custGeom>
          <a:blipFill>
            <a:blip r:embed="rId3"/>
            <a:stretch>
              <a:fillRect l="0" t="0" r="0" b="0"/>
            </a:stretch>
          </a:blipFill>
        </p:spPr>
      </p:sp>
      <p:sp>
        <p:nvSpPr>
          <p:cNvPr name="TextBox 4" id="4"/>
          <p:cNvSpPr txBox="true"/>
          <p:nvPr/>
        </p:nvSpPr>
        <p:spPr>
          <a:xfrm rot="0">
            <a:off x="1028700" y="209550"/>
            <a:ext cx="8700495" cy="819150"/>
          </a:xfrm>
          <a:prstGeom prst="rect">
            <a:avLst/>
          </a:prstGeom>
        </p:spPr>
        <p:txBody>
          <a:bodyPr anchor="t" rtlCol="false" tIns="0" lIns="0" bIns="0" rIns="0">
            <a:spAutoFit/>
          </a:bodyPr>
          <a:lstStyle/>
          <a:p>
            <a:pPr algn="l" marL="0" indent="0" lvl="0">
              <a:lnSpc>
                <a:spcPts val="6599"/>
              </a:lnSpc>
              <a:spcBef>
                <a:spcPct val="0"/>
              </a:spcBef>
            </a:pPr>
            <a:r>
              <a:rPr lang="en-US" b="true" sz="5499">
                <a:solidFill>
                  <a:srgbClr val="000000"/>
                </a:solidFill>
                <a:latin typeface="Open Sans Bold"/>
                <a:ea typeface="Open Sans Bold"/>
                <a:cs typeface="Open Sans Bold"/>
                <a:sym typeface="Open Sans Bold"/>
              </a:rPr>
              <a:t>PHÂN TÍCH DASHBOARD</a:t>
            </a:r>
          </a:p>
        </p:txBody>
      </p:sp>
      <p:sp>
        <p:nvSpPr>
          <p:cNvPr name="TextBox 5" id="5"/>
          <p:cNvSpPr txBox="true"/>
          <p:nvPr/>
        </p:nvSpPr>
        <p:spPr>
          <a:xfrm rot="0">
            <a:off x="1028700" y="5968249"/>
            <a:ext cx="14085200" cy="3540854"/>
          </a:xfrm>
          <a:prstGeom prst="rect">
            <a:avLst/>
          </a:prstGeom>
        </p:spPr>
        <p:txBody>
          <a:bodyPr anchor="t" rtlCol="false" tIns="0" lIns="0" bIns="0" rIns="0">
            <a:spAutoFit/>
          </a:bodyPr>
          <a:lstStyle/>
          <a:p>
            <a:pPr algn="l" marL="587696" indent="-293848" lvl="1">
              <a:lnSpc>
                <a:spcPts val="4083"/>
              </a:lnSpc>
              <a:buFont typeface="Arial"/>
              <a:buChar char="•"/>
            </a:pPr>
            <a:r>
              <a:rPr lang="en-US" sz="2722">
                <a:solidFill>
                  <a:srgbClr val="000000"/>
                </a:solidFill>
                <a:latin typeface="Open Sans"/>
                <a:ea typeface="Open Sans"/>
                <a:cs typeface="Open Sans"/>
                <a:sym typeface="Open Sans"/>
              </a:rPr>
              <a:t>Lợi nhuận gộp cao nhưng thu nhập ròng thấp → Có thể do chi phí hoạt động và tài chính cao, ảnh hưởng đến lợi nhuận cuối cùng.</a:t>
            </a:r>
          </a:p>
          <a:p>
            <a:pPr algn="l" marL="587696" indent="-293848" lvl="1">
              <a:lnSpc>
                <a:spcPts val="4083"/>
              </a:lnSpc>
              <a:buFont typeface="Arial"/>
              <a:buChar char="•"/>
            </a:pPr>
            <a:r>
              <a:rPr lang="en-US" sz="2722">
                <a:solidFill>
                  <a:srgbClr val="000000"/>
                </a:solidFill>
                <a:latin typeface="Open Sans"/>
                <a:ea typeface="Open Sans"/>
                <a:cs typeface="Open Sans"/>
                <a:sym typeface="Open Sans"/>
              </a:rPr>
              <a:t>EBITDA và EBIT duy trì ổn định → Cho thấy hoạt động kinh doanh cốt lõi vẫn có hiệu suất tốt, nhưng lợi nhuận ròng bị ảnh hưởng bởi các yếu tố khác (ví dụ: thuế, lãi vay, chi phí quản lý).</a:t>
            </a:r>
          </a:p>
          <a:p>
            <a:pPr algn="l" marL="587696" indent="-293848" lvl="1">
              <a:lnSpc>
                <a:spcPts val="4083"/>
              </a:lnSpc>
              <a:buFont typeface="Arial"/>
              <a:buChar char="•"/>
            </a:pPr>
            <a:r>
              <a:rPr lang="en-US" sz="2722">
                <a:solidFill>
                  <a:srgbClr val="000000"/>
                </a:solidFill>
                <a:latin typeface="Open Sans"/>
                <a:ea typeface="Open Sans"/>
                <a:cs typeface="Open Sans"/>
                <a:sym typeface="Open Sans"/>
              </a:rPr>
              <a:t>Không có sự đột biến trong doanh thu hoặc lợi nhuận → Công ty không tăng trưởng mạnh nhưng cũng không bị suy giảm nghiêm trọng.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1028700" y="1604985"/>
            <a:ext cx="11003541" cy="3538515"/>
          </a:xfrm>
          <a:custGeom>
            <a:avLst/>
            <a:gdLst/>
            <a:ahLst/>
            <a:cxnLst/>
            <a:rect r="r" b="b" t="t" l="l"/>
            <a:pathLst>
              <a:path h="3538515" w="11003541">
                <a:moveTo>
                  <a:pt x="0" y="0"/>
                </a:moveTo>
                <a:lnTo>
                  <a:pt x="11003541" y="0"/>
                </a:lnTo>
                <a:lnTo>
                  <a:pt x="11003541" y="3538515"/>
                </a:lnTo>
                <a:lnTo>
                  <a:pt x="0" y="3538515"/>
                </a:lnTo>
                <a:lnTo>
                  <a:pt x="0" y="0"/>
                </a:lnTo>
                <a:close/>
              </a:path>
            </a:pathLst>
          </a:custGeom>
          <a:blipFill>
            <a:blip r:embed="rId3"/>
            <a:stretch>
              <a:fillRect l="0" t="0" r="0" b="0"/>
            </a:stretch>
          </a:blipFill>
        </p:spPr>
      </p:sp>
      <p:sp>
        <p:nvSpPr>
          <p:cNvPr name="TextBox 4" id="4"/>
          <p:cNvSpPr txBox="true"/>
          <p:nvPr/>
        </p:nvSpPr>
        <p:spPr>
          <a:xfrm rot="0">
            <a:off x="1028700" y="209550"/>
            <a:ext cx="8700495" cy="819150"/>
          </a:xfrm>
          <a:prstGeom prst="rect">
            <a:avLst/>
          </a:prstGeom>
        </p:spPr>
        <p:txBody>
          <a:bodyPr anchor="t" rtlCol="false" tIns="0" lIns="0" bIns="0" rIns="0">
            <a:spAutoFit/>
          </a:bodyPr>
          <a:lstStyle/>
          <a:p>
            <a:pPr algn="l" marL="0" indent="0" lvl="0">
              <a:lnSpc>
                <a:spcPts val="6599"/>
              </a:lnSpc>
              <a:spcBef>
                <a:spcPct val="0"/>
              </a:spcBef>
            </a:pPr>
            <a:r>
              <a:rPr lang="en-US" b="true" sz="5499">
                <a:solidFill>
                  <a:srgbClr val="000000"/>
                </a:solidFill>
                <a:latin typeface="Open Sans Bold"/>
                <a:ea typeface="Open Sans Bold"/>
                <a:cs typeface="Open Sans Bold"/>
                <a:sym typeface="Open Sans Bold"/>
              </a:rPr>
              <a:t>PHÂN TÍCH DASHBOARD</a:t>
            </a:r>
          </a:p>
        </p:txBody>
      </p:sp>
      <p:sp>
        <p:nvSpPr>
          <p:cNvPr name="TextBox 5" id="5"/>
          <p:cNvSpPr txBox="true"/>
          <p:nvPr/>
        </p:nvSpPr>
        <p:spPr>
          <a:xfrm rot="0">
            <a:off x="560139" y="5867702"/>
            <a:ext cx="16399427" cy="3390598"/>
          </a:xfrm>
          <a:prstGeom prst="rect">
            <a:avLst/>
          </a:prstGeom>
        </p:spPr>
        <p:txBody>
          <a:bodyPr anchor="t" rtlCol="false" tIns="0" lIns="0" bIns="0" rIns="0">
            <a:spAutoFit/>
          </a:bodyPr>
          <a:lstStyle/>
          <a:p>
            <a:pPr algn="l">
              <a:lnSpc>
                <a:spcPts val="4566"/>
              </a:lnSpc>
            </a:pPr>
            <a:r>
              <a:rPr lang="en-US" sz="3044">
                <a:solidFill>
                  <a:srgbClr val="000000"/>
                </a:solidFill>
                <a:latin typeface="Open Sans"/>
                <a:ea typeface="Open Sans"/>
                <a:cs typeface="Open Sans"/>
                <a:sym typeface="Open Sans"/>
              </a:rPr>
              <a:t>Doanh thu từ ô tô và phụ tùng tăng mạnh sau 2025, có thể do:</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Sự tăng trưởng nhu cầu thị trường.</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Doanh nghiệp thu hẹp sản xuất hoặc mất thị phần.</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Tác động từ yếu tố bên ngoài như chính sách, cạnh tranh, hoặc công nghệ mới thay thế.</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Giai đoạn 2016 - 2025 có dấu hiệu phục hồi nhẹ, khá đáng kể so với mức doanh thu trước đó.</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1028700" y="1349111"/>
            <a:ext cx="10882632" cy="3794389"/>
          </a:xfrm>
          <a:custGeom>
            <a:avLst/>
            <a:gdLst/>
            <a:ahLst/>
            <a:cxnLst/>
            <a:rect r="r" b="b" t="t" l="l"/>
            <a:pathLst>
              <a:path h="3794389" w="10882632">
                <a:moveTo>
                  <a:pt x="0" y="0"/>
                </a:moveTo>
                <a:lnTo>
                  <a:pt x="10882632" y="0"/>
                </a:lnTo>
                <a:lnTo>
                  <a:pt x="10882632" y="3794389"/>
                </a:lnTo>
                <a:lnTo>
                  <a:pt x="0" y="3794389"/>
                </a:lnTo>
                <a:lnTo>
                  <a:pt x="0" y="0"/>
                </a:lnTo>
                <a:close/>
              </a:path>
            </a:pathLst>
          </a:custGeom>
          <a:blipFill>
            <a:blip r:embed="rId3"/>
            <a:stretch>
              <a:fillRect l="0" t="0" r="0" b="0"/>
            </a:stretch>
          </a:blipFill>
        </p:spPr>
      </p:sp>
      <p:sp>
        <p:nvSpPr>
          <p:cNvPr name="TextBox 4" id="4"/>
          <p:cNvSpPr txBox="true"/>
          <p:nvPr/>
        </p:nvSpPr>
        <p:spPr>
          <a:xfrm rot="0">
            <a:off x="1028700" y="209550"/>
            <a:ext cx="8700495" cy="819150"/>
          </a:xfrm>
          <a:prstGeom prst="rect">
            <a:avLst/>
          </a:prstGeom>
        </p:spPr>
        <p:txBody>
          <a:bodyPr anchor="t" rtlCol="false" tIns="0" lIns="0" bIns="0" rIns="0">
            <a:spAutoFit/>
          </a:bodyPr>
          <a:lstStyle/>
          <a:p>
            <a:pPr algn="l" marL="0" indent="0" lvl="0">
              <a:lnSpc>
                <a:spcPts val="6599"/>
              </a:lnSpc>
              <a:spcBef>
                <a:spcPct val="0"/>
              </a:spcBef>
            </a:pPr>
            <a:r>
              <a:rPr lang="en-US" b="true" sz="5499">
                <a:solidFill>
                  <a:srgbClr val="000000"/>
                </a:solidFill>
                <a:latin typeface="Open Sans Bold"/>
                <a:ea typeface="Open Sans Bold"/>
                <a:cs typeface="Open Sans Bold"/>
                <a:sym typeface="Open Sans Bold"/>
              </a:rPr>
              <a:t>PHÂN TÍCH DASHBOARD</a:t>
            </a:r>
          </a:p>
        </p:txBody>
      </p:sp>
      <p:sp>
        <p:nvSpPr>
          <p:cNvPr name="TextBox 5" id="5"/>
          <p:cNvSpPr txBox="true"/>
          <p:nvPr/>
        </p:nvSpPr>
        <p:spPr>
          <a:xfrm rot="0">
            <a:off x="1028700" y="5638800"/>
            <a:ext cx="14126697" cy="2820454"/>
          </a:xfrm>
          <a:prstGeom prst="rect">
            <a:avLst/>
          </a:prstGeom>
        </p:spPr>
        <p:txBody>
          <a:bodyPr anchor="t" rtlCol="false" tIns="0" lIns="0" bIns="0" rIns="0">
            <a:spAutoFit/>
          </a:bodyPr>
          <a:lstStyle/>
          <a:p>
            <a:pPr algn="l" marL="657304" indent="-328652" lvl="1">
              <a:lnSpc>
                <a:spcPts val="4566"/>
              </a:lnSpc>
              <a:buFont typeface="Arial"/>
              <a:buChar char="•"/>
            </a:pPr>
            <a:r>
              <a:rPr lang="en-US" sz="3044">
                <a:solidFill>
                  <a:srgbClr val="000000"/>
                </a:solidFill>
                <a:latin typeface="Open Sans"/>
                <a:ea typeface="Open Sans"/>
                <a:cs typeface="Open Sans"/>
                <a:sym typeface="Open Sans"/>
              </a:rPr>
              <a:t>2024 - 2025 là giai đoạn đột biến, với dòng tiền tự do và đầu tư tăng mạnh.</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Dòng tiền tài trợ âm cho thấy công ty có thể đang giảm vay nợ hoặc không cần huy động vốn.</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Giai đoạn 2020 trở về trước, dòng tiền ổn định nhưng không có tăng trưởng mạnh.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1028700" y="209550"/>
            <a:ext cx="8342887" cy="819150"/>
          </a:xfrm>
          <a:prstGeom prst="rect">
            <a:avLst/>
          </a:prstGeom>
        </p:spPr>
        <p:txBody>
          <a:bodyPr anchor="t" rtlCol="false" tIns="0" lIns="0" bIns="0" rIns="0">
            <a:spAutoFit/>
          </a:bodyPr>
          <a:lstStyle/>
          <a:p>
            <a:pPr algn="l" marL="0" indent="0" lvl="0">
              <a:lnSpc>
                <a:spcPts val="6599"/>
              </a:lnSpc>
              <a:spcBef>
                <a:spcPct val="0"/>
              </a:spcBef>
            </a:pPr>
            <a:r>
              <a:rPr lang="en-US" b="true" sz="5499">
                <a:solidFill>
                  <a:srgbClr val="000000"/>
                </a:solidFill>
                <a:latin typeface="Open Sans Bold"/>
                <a:ea typeface="Open Sans Bold"/>
                <a:cs typeface="Open Sans Bold"/>
                <a:sym typeface="Open Sans Bold"/>
              </a:rPr>
              <a:t>ĐỊNH HƯỚNG CÔNG TY</a:t>
            </a:r>
          </a:p>
        </p:txBody>
      </p:sp>
      <p:sp>
        <p:nvSpPr>
          <p:cNvPr name="TextBox 4" id="4"/>
          <p:cNvSpPr txBox="true"/>
          <p:nvPr/>
        </p:nvSpPr>
        <p:spPr>
          <a:xfrm rot="0">
            <a:off x="1028700" y="1475184"/>
            <a:ext cx="12390761" cy="1957388"/>
          </a:xfrm>
          <a:prstGeom prst="rect">
            <a:avLst/>
          </a:prstGeom>
        </p:spPr>
        <p:txBody>
          <a:bodyPr anchor="t" rtlCol="false" tIns="0" lIns="0" bIns="0" rIns="0">
            <a:spAutoFit/>
          </a:bodyPr>
          <a:lstStyle/>
          <a:p>
            <a:pPr algn="l" marL="566738" indent="-283369" lvl="1">
              <a:lnSpc>
                <a:spcPts val="3937"/>
              </a:lnSpc>
              <a:buFont typeface="Arial"/>
              <a:buChar char="•"/>
            </a:pPr>
            <a:r>
              <a:rPr lang="en-US" sz="2625">
                <a:solidFill>
                  <a:srgbClr val="000000"/>
                </a:solidFill>
                <a:latin typeface="Open Sans"/>
                <a:ea typeface="Open Sans"/>
                <a:cs typeface="Open Sans"/>
                <a:sym typeface="Open Sans"/>
              </a:rPr>
              <a:t>Công nghệ và sản phẩm: Phát triển xe điện thông minh, sử dụng năng lượng tái tạo. Ứng dụng AI trong hệ thống lái tự động, hỗ trợ người lái và nâng cao an toàn. Tích hợp IoT vào phương tiện để cải thiện kết nối và trải nghiệm cá nhân hóa.</a:t>
            </a:r>
          </a:p>
        </p:txBody>
      </p:sp>
      <p:sp>
        <p:nvSpPr>
          <p:cNvPr name="TextBox 5" id="5"/>
          <p:cNvSpPr txBox="true"/>
          <p:nvPr/>
        </p:nvSpPr>
        <p:spPr>
          <a:xfrm rot="0">
            <a:off x="1028700" y="7300912"/>
            <a:ext cx="12390761" cy="1957388"/>
          </a:xfrm>
          <a:prstGeom prst="rect">
            <a:avLst/>
          </a:prstGeom>
        </p:spPr>
        <p:txBody>
          <a:bodyPr anchor="t" rtlCol="false" tIns="0" lIns="0" bIns="0" rIns="0">
            <a:spAutoFit/>
          </a:bodyPr>
          <a:lstStyle/>
          <a:p>
            <a:pPr algn="l" marL="566738" indent="-283369" lvl="1">
              <a:lnSpc>
                <a:spcPts val="3937"/>
              </a:lnSpc>
              <a:buFont typeface="Arial"/>
              <a:buChar char="•"/>
            </a:pPr>
            <a:r>
              <a:rPr lang="en-US" sz="2625">
                <a:solidFill>
                  <a:srgbClr val="000000"/>
                </a:solidFill>
                <a:latin typeface="Open Sans"/>
                <a:ea typeface="Open Sans"/>
                <a:cs typeface="Open Sans"/>
                <a:sym typeface="Open Sans"/>
              </a:rPr>
              <a:t>Chiến lược thị trường: Tập trung vào các thị trường đang phát triển với nhu cầu cao về phương tiện xanh. Hợp tác với các đối tác công nghệ để phát triển sản phẩm sáng tạo. Xây dựng hệ thống phân phối và dịch vụ hậu mãi chuyên nghiệp.</a:t>
            </a:r>
          </a:p>
        </p:txBody>
      </p:sp>
      <p:sp>
        <p:nvSpPr>
          <p:cNvPr name="TextBox 6" id="6"/>
          <p:cNvSpPr txBox="true"/>
          <p:nvPr/>
        </p:nvSpPr>
        <p:spPr>
          <a:xfrm rot="0">
            <a:off x="1028700" y="4140398"/>
            <a:ext cx="12390761" cy="2452688"/>
          </a:xfrm>
          <a:prstGeom prst="rect">
            <a:avLst/>
          </a:prstGeom>
        </p:spPr>
        <p:txBody>
          <a:bodyPr anchor="t" rtlCol="false" tIns="0" lIns="0" bIns="0" rIns="0">
            <a:spAutoFit/>
          </a:bodyPr>
          <a:lstStyle/>
          <a:p>
            <a:pPr algn="l" marL="566738" indent="-283369" lvl="1">
              <a:lnSpc>
                <a:spcPts val="3937"/>
              </a:lnSpc>
              <a:buFont typeface="Arial"/>
              <a:buChar char="•"/>
            </a:pPr>
            <a:r>
              <a:rPr lang="en-US" sz="2625">
                <a:solidFill>
                  <a:srgbClr val="000000"/>
                </a:solidFill>
                <a:latin typeface="Open Sans"/>
                <a:ea typeface="Open Sans"/>
                <a:cs typeface="Open Sans"/>
                <a:sym typeface="Open Sans"/>
              </a:rPr>
              <a:t>Mô hình kinh doanh: Kết hợp giữa bán xe truyền thống và các dịch vụ thuê xe thông minh theo mô hình đăng ký. Tạo hệ sinh thái công nghệ cho xe thông minh, bao gồm ứng dụng điều khiển từ xa và bảo trì tự động. Phát triển nền tảng dữ liệu lớn (Big Data) để tối ưu hóa vận hành và dịch vụ khách hàng.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2148" t="0" r="2148" b="0"/>
            <a:stretch>
              <a:fillRect/>
            </a:stretch>
          </p:blipFill>
          <p:spPr>
            <a:xfrm flipH="false" flipV="false">
              <a:off x="0" y="0"/>
              <a:ext cx="24384000" cy="13716000"/>
            </a:xfrm>
            <a:prstGeom prst="rect">
              <a:avLst/>
            </a:prstGeom>
          </p:spPr>
        </p:pic>
      </p:grpSp>
      <p:sp>
        <p:nvSpPr>
          <p:cNvPr name="TextBox 4" id="4"/>
          <p:cNvSpPr txBox="true"/>
          <p:nvPr/>
        </p:nvSpPr>
        <p:spPr>
          <a:xfrm rot="0">
            <a:off x="1631519" y="4116953"/>
            <a:ext cx="15024961" cy="2215019"/>
          </a:xfrm>
          <a:prstGeom prst="rect">
            <a:avLst/>
          </a:prstGeom>
        </p:spPr>
        <p:txBody>
          <a:bodyPr anchor="t" rtlCol="false" tIns="0" lIns="0" bIns="0" rIns="0">
            <a:spAutoFit/>
          </a:bodyPr>
          <a:lstStyle/>
          <a:p>
            <a:pPr algn="ctr" marL="0" indent="0" lvl="0">
              <a:lnSpc>
                <a:spcPts val="17296"/>
              </a:lnSpc>
              <a:spcBef>
                <a:spcPct val="0"/>
              </a:spcBef>
            </a:pPr>
            <a:r>
              <a:rPr lang="en-US" b="true" sz="15723">
                <a:solidFill>
                  <a:srgbClr val="000000"/>
                </a:solidFill>
                <a:latin typeface="Open Sans Bold"/>
                <a:ea typeface="Open Sans Bold"/>
                <a:cs typeface="Open Sans Bold"/>
                <a:sym typeface="Open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1028700" y="1038225"/>
            <a:ext cx="16230600" cy="1190625"/>
          </a:xfrm>
          <a:prstGeom prst="rect">
            <a:avLst/>
          </a:prstGeom>
        </p:spPr>
        <p:txBody>
          <a:bodyPr anchor="t" rtlCol="false" tIns="0" lIns="0" bIns="0" rIns="0">
            <a:spAutoFit/>
          </a:bodyPr>
          <a:lstStyle/>
          <a:p>
            <a:pPr algn="ctr" marL="0" indent="0" lvl="0">
              <a:lnSpc>
                <a:spcPts val="9480"/>
              </a:lnSpc>
              <a:spcBef>
                <a:spcPct val="0"/>
              </a:spcBef>
            </a:pPr>
            <a:r>
              <a:rPr lang="en-US" b="true" sz="7900">
                <a:solidFill>
                  <a:srgbClr val="000000"/>
                </a:solidFill>
                <a:latin typeface="Open Sans Bold"/>
                <a:ea typeface="Open Sans Bold"/>
                <a:cs typeface="Open Sans Bold"/>
                <a:sym typeface="Open Sans Bold"/>
              </a:rPr>
              <a:t>NHÓM 13</a:t>
            </a:r>
          </a:p>
        </p:txBody>
      </p:sp>
      <p:grpSp>
        <p:nvGrpSpPr>
          <p:cNvPr name="Group 4" id="4"/>
          <p:cNvGrpSpPr>
            <a:grpSpLocks noChangeAspect="true"/>
          </p:cNvGrpSpPr>
          <p:nvPr/>
        </p:nvGrpSpPr>
        <p:grpSpPr>
          <a:xfrm rot="0">
            <a:off x="1869017" y="3370859"/>
            <a:ext cx="3354902" cy="3354888"/>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t="0" r="-25046" b="0"/>
              </a:stretch>
            </a:blipFill>
          </p:spPr>
        </p:sp>
      </p:grpSp>
      <p:sp>
        <p:nvSpPr>
          <p:cNvPr name="TextBox 6" id="6"/>
          <p:cNvSpPr txBox="true"/>
          <p:nvPr/>
        </p:nvSpPr>
        <p:spPr>
          <a:xfrm rot="0">
            <a:off x="1353413" y="7144766"/>
            <a:ext cx="4393625" cy="423863"/>
          </a:xfrm>
          <a:prstGeom prst="rect">
            <a:avLst/>
          </a:prstGeom>
        </p:spPr>
        <p:txBody>
          <a:bodyPr anchor="t" rtlCol="false" tIns="0" lIns="0" bIns="0" rIns="0">
            <a:spAutoFit/>
          </a:bodyPr>
          <a:lstStyle/>
          <a:p>
            <a:pPr algn="ctr" marL="0" indent="0" lvl="0">
              <a:lnSpc>
                <a:spcPts val="3412"/>
              </a:lnSpc>
              <a:spcBef>
                <a:spcPct val="0"/>
              </a:spcBef>
            </a:pPr>
            <a:r>
              <a:rPr lang="en-US" b="true" sz="2625">
                <a:solidFill>
                  <a:srgbClr val="000000"/>
                </a:solidFill>
                <a:latin typeface="Open Sans Bold"/>
                <a:ea typeface="Open Sans Bold"/>
                <a:cs typeface="Open Sans Bold"/>
                <a:sym typeface="Open Sans Bold"/>
              </a:rPr>
              <a:t>NGUYỄN LÊ HÙNG THẮNG</a:t>
            </a:r>
          </a:p>
        </p:txBody>
      </p:sp>
      <p:sp>
        <p:nvSpPr>
          <p:cNvPr name="TextBox 7" id="7"/>
          <p:cNvSpPr txBox="true"/>
          <p:nvPr/>
        </p:nvSpPr>
        <p:spPr>
          <a:xfrm rot="0">
            <a:off x="1349656" y="7694613"/>
            <a:ext cx="4393625"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Open Sans"/>
                <a:ea typeface="Open Sans"/>
                <a:cs typeface="Open Sans"/>
                <a:sym typeface="Open Sans"/>
              </a:rPr>
              <a:t>2200005517</a:t>
            </a:r>
          </a:p>
        </p:txBody>
      </p:sp>
      <p:grpSp>
        <p:nvGrpSpPr>
          <p:cNvPr name="Group 8" id="8"/>
          <p:cNvGrpSpPr>
            <a:grpSpLocks noChangeAspect="true"/>
          </p:cNvGrpSpPr>
          <p:nvPr/>
        </p:nvGrpSpPr>
        <p:grpSpPr>
          <a:xfrm rot="0">
            <a:off x="7466549" y="3370859"/>
            <a:ext cx="3354902" cy="3354888"/>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3642" r="0" b="-29690"/>
              </a:stretch>
            </a:blipFill>
          </p:spPr>
        </p:sp>
      </p:grpSp>
      <p:sp>
        <p:nvSpPr>
          <p:cNvPr name="TextBox 10" id="10"/>
          <p:cNvSpPr txBox="true"/>
          <p:nvPr/>
        </p:nvSpPr>
        <p:spPr>
          <a:xfrm rot="0">
            <a:off x="6947188" y="7144766"/>
            <a:ext cx="4393625" cy="423863"/>
          </a:xfrm>
          <a:prstGeom prst="rect">
            <a:avLst/>
          </a:prstGeom>
        </p:spPr>
        <p:txBody>
          <a:bodyPr anchor="t" rtlCol="false" tIns="0" lIns="0" bIns="0" rIns="0">
            <a:spAutoFit/>
          </a:bodyPr>
          <a:lstStyle/>
          <a:p>
            <a:pPr algn="ctr" marL="0" indent="0" lvl="0">
              <a:lnSpc>
                <a:spcPts val="3412"/>
              </a:lnSpc>
              <a:spcBef>
                <a:spcPct val="0"/>
              </a:spcBef>
            </a:pPr>
            <a:r>
              <a:rPr lang="en-US" b="true" sz="2625">
                <a:solidFill>
                  <a:srgbClr val="000000"/>
                </a:solidFill>
                <a:latin typeface="Open Sans Bold"/>
                <a:ea typeface="Open Sans Bold"/>
                <a:cs typeface="Open Sans Bold"/>
                <a:sym typeface="Open Sans Bold"/>
              </a:rPr>
              <a:t>ĐẶNG BẢO THỌ</a:t>
            </a:r>
          </a:p>
        </p:txBody>
      </p:sp>
      <p:grpSp>
        <p:nvGrpSpPr>
          <p:cNvPr name="Group 11" id="11"/>
          <p:cNvGrpSpPr>
            <a:grpSpLocks noChangeAspect="true"/>
          </p:cNvGrpSpPr>
          <p:nvPr/>
        </p:nvGrpSpPr>
        <p:grpSpPr>
          <a:xfrm rot="0">
            <a:off x="13059826" y="3370859"/>
            <a:ext cx="3354902" cy="3354888"/>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9929" t="0" r="-19929" b="0"/>
              </a:stretch>
            </a:blipFill>
          </p:spPr>
        </p:sp>
      </p:grpSp>
      <p:sp>
        <p:nvSpPr>
          <p:cNvPr name="TextBox 13" id="13"/>
          <p:cNvSpPr txBox="true"/>
          <p:nvPr/>
        </p:nvSpPr>
        <p:spPr>
          <a:xfrm rot="0">
            <a:off x="12449272" y="7144766"/>
            <a:ext cx="4584519" cy="423863"/>
          </a:xfrm>
          <a:prstGeom prst="rect">
            <a:avLst/>
          </a:prstGeom>
        </p:spPr>
        <p:txBody>
          <a:bodyPr anchor="t" rtlCol="false" tIns="0" lIns="0" bIns="0" rIns="0">
            <a:spAutoFit/>
          </a:bodyPr>
          <a:lstStyle/>
          <a:p>
            <a:pPr algn="ctr" marL="0" indent="0" lvl="0">
              <a:lnSpc>
                <a:spcPts val="3412"/>
              </a:lnSpc>
              <a:spcBef>
                <a:spcPct val="0"/>
              </a:spcBef>
            </a:pPr>
            <a:r>
              <a:rPr lang="en-US" b="true" sz="2625">
                <a:solidFill>
                  <a:srgbClr val="000000"/>
                </a:solidFill>
                <a:latin typeface="Open Sans Bold"/>
                <a:ea typeface="Open Sans Bold"/>
                <a:cs typeface="Open Sans Bold"/>
                <a:sym typeface="Open Sans Bold"/>
              </a:rPr>
              <a:t>NGUYỄN NGÔ THIÊN PHÚC</a:t>
            </a:r>
          </a:p>
        </p:txBody>
      </p:sp>
      <p:sp>
        <p:nvSpPr>
          <p:cNvPr name="TextBox 14" id="14"/>
          <p:cNvSpPr txBox="true"/>
          <p:nvPr/>
        </p:nvSpPr>
        <p:spPr>
          <a:xfrm rot="0">
            <a:off x="8381524" y="7694613"/>
            <a:ext cx="1524953"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Open Sans"/>
                <a:ea typeface="Open Sans"/>
                <a:cs typeface="Open Sans"/>
                <a:sym typeface="Open Sans"/>
              </a:rPr>
              <a:t>2200005533</a:t>
            </a:r>
          </a:p>
        </p:txBody>
      </p:sp>
      <p:sp>
        <p:nvSpPr>
          <p:cNvPr name="TextBox 15" id="15"/>
          <p:cNvSpPr txBox="true"/>
          <p:nvPr/>
        </p:nvSpPr>
        <p:spPr>
          <a:xfrm rot="0">
            <a:off x="12544720" y="7694613"/>
            <a:ext cx="4393625"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Open Sans"/>
                <a:ea typeface="Open Sans"/>
                <a:cs typeface="Open Sans"/>
                <a:sym typeface="Open Sans"/>
              </a:rPr>
              <a:t>2200006075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9327835" y="1918945"/>
            <a:ext cx="7000610" cy="1345357"/>
            <a:chOff x="0" y="0"/>
            <a:chExt cx="5420212" cy="1041641"/>
          </a:xfrm>
        </p:grpSpPr>
        <p:sp>
          <p:nvSpPr>
            <p:cNvPr name="Freeform 4" id="4"/>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FFFFF"/>
            </a:solidFill>
          </p:spPr>
        </p:sp>
      </p:grpSp>
      <p:sp>
        <p:nvSpPr>
          <p:cNvPr name="TextBox 5" id="5"/>
          <p:cNvSpPr txBox="true"/>
          <p:nvPr/>
        </p:nvSpPr>
        <p:spPr>
          <a:xfrm rot="0">
            <a:off x="9795179" y="2290633"/>
            <a:ext cx="5976140"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000000"/>
                </a:solidFill>
                <a:latin typeface="Open Sans"/>
                <a:ea typeface="Open Sans"/>
                <a:cs typeface="Open Sans"/>
                <a:sym typeface="Open Sans"/>
              </a:rPr>
              <a:t>GIỚI THIỆU POWER BI</a:t>
            </a:r>
          </a:p>
        </p:txBody>
      </p:sp>
      <p:grpSp>
        <p:nvGrpSpPr>
          <p:cNvPr name="Group 6" id="6"/>
          <p:cNvGrpSpPr/>
          <p:nvPr/>
        </p:nvGrpSpPr>
        <p:grpSpPr>
          <a:xfrm rot="0">
            <a:off x="9327835" y="3664714"/>
            <a:ext cx="7000610" cy="1345357"/>
            <a:chOff x="0" y="0"/>
            <a:chExt cx="5420212" cy="1041641"/>
          </a:xfrm>
        </p:grpSpPr>
        <p:sp>
          <p:nvSpPr>
            <p:cNvPr name="Freeform 7" id="7"/>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FFFFF"/>
            </a:solidFill>
          </p:spPr>
        </p:sp>
      </p:grpSp>
      <p:sp>
        <p:nvSpPr>
          <p:cNvPr name="TextBox 8" id="8"/>
          <p:cNvSpPr txBox="true"/>
          <p:nvPr/>
        </p:nvSpPr>
        <p:spPr>
          <a:xfrm rot="0">
            <a:off x="9840070" y="4036402"/>
            <a:ext cx="5976140"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000000"/>
                </a:solidFill>
                <a:latin typeface="Open Sans"/>
                <a:ea typeface="Open Sans"/>
                <a:cs typeface="Open Sans"/>
                <a:sym typeface="Open Sans"/>
              </a:rPr>
              <a:t>GIỚI THIỆU ĐỀ TÀI</a:t>
            </a:r>
          </a:p>
        </p:txBody>
      </p:sp>
      <p:grpSp>
        <p:nvGrpSpPr>
          <p:cNvPr name="Group 9" id="9"/>
          <p:cNvGrpSpPr/>
          <p:nvPr/>
        </p:nvGrpSpPr>
        <p:grpSpPr>
          <a:xfrm rot="0">
            <a:off x="9327835" y="5410483"/>
            <a:ext cx="7000610" cy="1345357"/>
            <a:chOff x="0" y="0"/>
            <a:chExt cx="5420212" cy="1041641"/>
          </a:xfrm>
        </p:grpSpPr>
        <p:sp>
          <p:nvSpPr>
            <p:cNvPr name="Freeform 10" id="10"/>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FFFFF"/>
            </a:solidFill>
          </p:spPr>
        </p:sp>
      </p:grpSp>
      <p:sp>
        <p:nvSpPr>
          <p:cNvPr name="TextBox 11" id="11"/>
          <p:cNvSpPr txBox="true"/>
          <p:nvPr/>
        </p:nvSpPr>
        <p:spPr>
          <a:xfrm rot="0">
            <a:off x="9840070" y="5782171"/>
            <a:ext cx="5976140"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000000"/>
                </a:solidFill>
                <a:latin typeface="Open Sans"/>
                <a:ea typeface="Open Sans"/>
                <a:cs typeface="Open Sans"/>
                <a:sym typeface="Open Sans"/>
              </a:rPr>
              <a:t>PHÂN TÍCH DASHBOARD</a:t>
            </a:r>
          </a:p>
        </p:txBody>
      </p:sp>
      <p:grpSp>
        <p:nvGrpSpPr>
          <p:cNvPr name="Group 12" id="12"/>
          <p:cNvGrpSpPr/>
          <p:nvPr/>
        </p:nvGrpSpPr>
        <p:grpSpPr>
          <a:xfrm rot="0">
            <a:off x="9327835" y="7156252"/>
            <a:ext cx="7000610" cy="1345357"/>
            <a:chOff x="0" y="0"/>
            <a:chExt cx="5420212" cy="1041641"/>
          </a:xfrm>
        </p:grpSpPr>
        <p:sp>
          <p:nvSpPr>
            <p:cNvPr name="Freeform 13" id="13"/>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FFFFFF"/>
            </a:solidFill>
          </p:spPr>
        </p:sp>
      </p:grpSp>
      <p:sp>
        <p:nvSpPr>
          <p:cNvPr name="TextBox 14" id="14"/>
          <p:cNvSpPr txBox="true"/>
          <p:nvPr/>
        </p:nvSpPr>
        <p:spPr>
          <a:xfrm rot="0">
            <a:off x="9795179" y="7527941"/>
            <a:ext cx="5976140"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000000"/>
                </a:solidFill>
                <a:latin typeface="Open Sans"/>
                <a:ea typeface="Open Sans"/>
                <a:cs typeface="Open Sans"/>
                <a:sym typeface="Open Sans"/>
              </a:rPr>
              <a:t>ĐỊNH HƯỚNG CÔNG TY</a:t>
            </a:r>
          </a:p>
        </p:txBody>
      </p:sp>
      <p:sp>
        <p:nvSpPr>
          <p:cNvPr name="TextBox 15" id="15"/>
          <p:cNvSpPr txBox="true"/>
          <p:nvPr/>
        </p:nvSpPr>
        <p:spPr>
          <a:xfrm rot="0">
            <a:off x="1959555" y="1794916"/>
            <a:ext cx="6687186" cy="1190625"/>
          </a:xfrm>
          <a:prstGeom prst="rect">
            <a:avLst/>
          </a:prstGeom>
        </p:spPr>
        <p:txBody>
          <a:bodyPr anchor="t" rtlCol="false" tIns="0" lIns="0" bIns="0" rIns="0">
            <a:spAutoFit/>
          </a:bodyPr>
          <a:lstStyle/>
          <a:p>
            <a:pPr algn="l" marL="0" indent="0" lvl="0">
              <a:lnSpc>
                <a:spcPts val="9480"/>
              </a:lnSpc>
              <a:spcBef>
                <a:spcPct val="0"/>
              </a:spcBef>
            </a:pPr>
            <a:r>
              <a:rPr lang="en-US" b="true" sz="7900">
                <a:solidFill>
                  <a:srgbClr val="000000"/>
                </a:solidFill>
                <a:latin typeface="Open Sans Bold"/>
                <a:ea typeface="Open Sans Bold"/>
                <a:cs typeface="Open Sans Bold"/>
                <a:sym typeface="Open Sans Bold"/>
              </a:rPr>
              <a:t>TOPIC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1028700" y="623887"/>
            <a:ext cx="7528245" cy="819150"/>
          </a:xfrm>
          <a:prstGeom prst="rect">
            <a:avLst/>
          </a:prstGeom>
        </p:spPr>
        <p:txBody>
          <a:bodyPr anchor="t" rtlCol="false" tIns="0" lIns="0" bIns="0" rIns="0">
            <a:spAutoFit/>
          </a:bodyPr>
          <a:lstStyle/>
          <a:p>
            <a:pPr algn="l" marL="0" indent="0" lvl="0">
              <a:lnSpc>
                <a:spcPts val="6599"/>
              </a:lnSpc>
              <a:spcBef>
                <a:spcPct val="0"/>
              </a:spcBef>
            </a:pPr>
            <a:r>
              <a:rPr lang="en-US" b="true" sz="5499">
                <a:solidFill>
                  <a:srgbClr val="000000"/>
                </a:solidFill>
                <a:latin typeface="Open Sans Bold"/>
                <a:ea typeface="Open Sans Bold"/>
                <a:cs typeface="Open Sans Bold"/>
                <a:sym typeface="Open Sans Bold"/>
              </a:rPr>
              <a:t>GIỚI THIỆU POWER BI</a:t>
            </a:r>
          </a:p>
        </p:txBody>
      </p:sp>
      <p:sp>
        <p:nvSpPr>
          <p:cNvPr name="TextBox 4" id="4"/>
          <p:cNvSpPr txBox="true"/>
          <p:nvPr/>
        </p:nvSpPr>
        <p:spPr>
          <a:xfrm rot="0">
            <a:off x="1028700" y="2904172"/>
            <a:ext cx="6953886" cy="4392930"/>
          </a:xfrm>
          <a:prstGeom prst="rect">
            <a:avLst/>
          </a:prstGeom>
        </p:spPr>
        <p:txBody>
          <a:bodyPr anchor="t" rtlCol="false" tIns="0" lIns="0" bIns="0" rIns="0">
            <a:spAutoFit/>
          </a:bodyPr>
          <a:lstStyle/>
          <a:p>
            <a:pPr algn="l" marL="636904" indent="-318452" lvl="1">
              <a:lnSpc>
                <a:spcPts val="4424"/>
              </a:lnSpc>
              <a:buFont typeface="Arial"/>
              <a:buChar char="•"/>
            </a:pPr>
            <a:r>
              <a:rPr lang="en-US" sz="2949">
                <a:solidFill>
                  <a:srgbClr val="000000"/>
                </a:solidFill>
                <a:latin typeface="Open Sans"/>
                <a:ea typeface="Open Sans"/>
                <a:cs typeface="Open Sans"/>
                <a:sym typeface="Open Sans"/>
              </a:rPr>
              <a:t>Power BI là một bộ công cụ “phân tích kinh doanh” để phân tích dữ liệu và chia sẻ thông tin chi tiết của Microsoft. Kết nối để dễ dàng truy cập vào dữ liệu trên Dashboard (bảng điều khiển), Reports (báo cáo và Datasets) tập dữ liệu trong Power BI.</a:t>
            </a:r>
          </a:p>
        </p:txBody>
      </p:sp>
      <p:sp>
        <p:nvSpPr>
          <p:cNvPr name="TextBox 5" id="5"/>
          <p:cNvSpPr txBox="true"/>
          <p:nvPr/>
        </p:nvSpPr>
        <p:spPr>
          <a:xfrm rot="0">
            <a:off x="10305414" y="2904172"/>
            <a:ext cx="6953886" cy="3288030"/>
          </a:xfrm>
          <a:prstGeom prst="rect">
            <a:avLst/>
          </a:prstGeom>
        </p:spPr>
        <p:txBody>
          <a:bodyPr anchor="t" rtlCol="false" tIns="0" lIns="0" bIns="0" rIns="0">
            <a:spAutoFit/>
          </a:bodyPr>
          <a:lstStyle/>
          <a:p>
            <a:pPr algn="l" marL="636904" indent="-318452" lvl="1">
              <a:lnSpc>
                <a:spcPts val="4424"/>
              </a:lnSpc>
              <a:buFont typeface="Arial"/>
              <a:buChar char="•"/>
            </a:pPr>
            <a:r>
              <a:rPr lang="en-US" sz="2949">
                <a:solidFill>
                  <a:srgbClr val="000000"/>
                </a:solidFill>
                <a:latin typeface="Open Sans"/>
                <a:ea typeface="Open Sans"/>
                <a:cs typeface="Open Sans"/>
                <a:sym typeface="Open Sans"/>
              </a:rPr>
              <a:t>Công cụ BI (Business Intelligence) tự phục vụ(self-service) phân tích dữ liệu cho nhân viên, được sử dụng bởi các nhà phân tích dữ liệu và các chuyên gia phân tích thông tin kinh doanh.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TextBox 3" id="3"/>
          <p:cNvSpPr txBox="true"/>
          <p:nvPr/>
        </p:nvSpPr>
        <p:spPr>
          <a:xfrm rot="0">
            <a:off x="9835088" y="2268815"/>
            <a:ext cx="7729852" cy="6871697"/>
          </a:xfrm>
          <a:prstGeom prst="rect">
            <a:avLst/>
          </a:prstGeom>
        </p:spPr>
        <p:txBody>
          <a:bodyPr anchor="t" rtlCol="false" tIns="0" lIns="0" bIns="0" rIns="0">
            <a:spAutoFit/>
          </a:bodyPr>
          <a:lstStyle/>
          <a:p>
            <a:pPr algn="l" marL="647700" indent="-323850" lvl="1">
              <a:lnSpc>
                <a:spcPts val="4500"/>
              </a:lnSpc>
              <a:buFont typeface="Arial"/>
              <a:buChar char="•"/>
            </a:pPr>
            <a:r>
              <a:rPr lang="en-US" sz="3000">
                <a:solidFill>
                  <a:srgbClr val="000000"/>
                </a:solidFill>
                <a:latin typeface="Open Sans"/>
                <a:ea typeface="Open Sans"/>
                <a:cs typeface="Open Sans"/>
                <a:sym typeface="Open Sans"/>
              </a:rPr>
              <a:t>Báo cáo tình hình tài chính của một doanh nghiệp” vì tài chính là yếu tố cốt lõi quyết định sự tồn tại và phát triển của bất kỳ doanh nghiệp nào. Trong thời đại dữ liệu lớn (Big Data) và chuyển đổi số, việc ứng dụng khoa học dữ liệu vào phân tích tài chính không chỉ giúp doanh nghiệp hiểu rõ tình hình kinh doanh mà còn hỗ trợ đưa ra quyết định chiến lược dựa trên dữ liệu một cách chính xác và hiệu quả hơn.</a:t>
            </a:r>
          </a:p>
          <a:p>
            <a:pPr algn="l" marL="0" indent="0" lvl="0">
              <a:lnSpc>
                <a:spcPts val="4921"/>
              </a:lnSpc>
              <a:spcBef>
                <a:spcPct val="0"/>
              </a:spcBef>
            </a:pPr>
          </a:p>
        </p:txBody>
      </p:sp>
      <p:sp>
        <p:nvSpPr>
          <p:cNvPr name="TextBox 4" id="4"/>
          <p:cNvSpPr txBox="true"/>
          <p:nvPr/>
        </p:nvSpPr>
        <p:spPr>
          <a:xfrm rot="0">
            <a:off x="9538442" y="471488"/>
            <a:ext cx="8323144" cy="1114425"/>
          </a:xfrm>
          <a:prstGeom prst="rect">
            <a:avLst/>
          </a:prstGeom>
        </p:spPr>
        <p:txBody>
          <a:bodyPr anchor="t" rtlCol="false" tIns="0" lIns="0" bIns="0" rIns="0">
            <a:spAutoFit/>
          </a:bodyPr>
          <a:lstStyle/>
          <a:p>
            <a:pPr algn="l" marL="0" indent="0" lvl="0">
              <a:lnSpc>
                <a:spcPts val="8818"/>
              </a:lnSpc>
              <a:spcBef>
                <a:spcPct val="0"/>
              </a:spcBef>
            </a:pPr>
            <a:r>
              <a:rPr lang="en-US" b="true" sz="7348">
                <a:solidFill>
                  <a:srgbClr val="000000"/>
                </a:solidFill>
                <a:latin typeface="Open Sans Bold"/>
                <a:ea typeface="Open Sans Bold"/>
                <a:cs typeface="Open Sans Bold"/>
                <a:sym typeface="Open Sans Bold"/>
              </a:rPr>
              <a:t>GIỚI THIỆU ĐỀ TÀI</a:t>
            </a:r>
          </a:p>
        </p:txBody>
      </p:sp>
      <p:grpSp>
        <p:nvGrpSpPr>
          <p:cNvPr name="Group 5" id="5"/>
          <p:cNvGrpSpPr/>
          <p:nvPr/>
        </p:nvGrpSpPr>
        <p:grpSpPr>
          <a:xfrm rot="0">
            <a:off x="0" y="0"/>
            <a:ext cx="9144000" cy="10287000"/>
            <a:chOff x="0" y="0"/>
            <a:chExt cx="12192000" cy="13716000"/>
          </a:xfrm>
        </p:grpSpPr>
        <p:pic>
          <p:nvPicPr>
            <p:cNvPr name="Picture 6" id="6"/>
            <p:cNvPicPr>
              <a:picLocks noChangeAspect="true"/>
            </p:cNvPicPr>
            <p:nvPr/>
          </p:nvPicPr>
          <p:blipFill>
            <a:blip r:embed="rId3"/>
            <a:srcRect l="20388" t="0" r="20388" b="0"/>
            <a:stretch>
              <a:fillRect/>
            </a:stretch>
          </p:blipFill>
          <p:spPr>
            <a:xfrm flipH="false" flipV="false">
              <a:off x="0" y="0"/>
              <a:ext cx="12192000" cy="13716000"/>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TextBox 3" id="3"/>
          <p:cNvSpPr txBox="true"/>
          <p:nvPr/>
        </p:nvSpPr>
        <p:spPr>
          <a:xfrm rot="0">
            <a:off x="9538442" y="1685925"/>
            <a:ext cx="8026498" cy="6829425"/>
          </a:xfrm>
          <a:prstGeom prst="rect">
            <a:avLst/>
          </a:prstGeom>
        </p:spPr>
        <p:txBody>
          <a:bodyPr anchor="t" rtlCol="false" tIns="0" lIns="0" bIns="0" rIns="0">
            <a:spAutoFit/>
          </a:bodyPr>
          <a:lstStyle/>
          <a:p>
            <a:pPr algn="l" marL="647702" indent="-323851" lvl="1">
              <a:lnSpc>
                <a:spcPts val="4500"/>
              </a:lnSpc>
              <a:buFont typeface="Arial"/>
              <a:buChar char="•"/>
            </a:pPr>
            <a:r>
              <a:rPr lang="en-US" sz="3000">
                <a:solidFill>
                  <a:srgbClr val="000000"/>
                </a:solidFill>
                <a:latin typeface="Open Sans"/>
                <a:ea typeface="Open Sans"/>
                <a:cs typeface="Open Sans"/>
                <a:sym typeface="Open Sans"/>
              </a:rPr>
              <a:t>TPT là một doanh nghiệp mới nổi trong lĩnh vực ô tô và công nghệ, tập trung vào phát triển các dòng xe thông minh với công nghệ tiên tiến. Với sứ mệnh đổi mới và sáng tạo, TPT ứng dụng trí tuệ nhân tạo, IoT và năng lượng xanh nhằm mang đến những giải pháp giao thông hiện đại, thân thiện với môi trường. Dù mới gia nhập thị trường, TPT đã thu hút sự chú ý nhờ các sản phẩm đột phá, hứa hẹn trở thành một nhân tố quan trọng trong ngành công nghiệp ô tô tương lai.</a:t>
            </a:r>
          </a:p>
        </p:txBody>
      </p:sp>
      <p:sp>
        <p:nvSpPr>
          <p:cNvPr name="TextBox 4" id="4"/>
          <p:cNvSpPr txBox="true"/>
          <p:nvPr/>
        </p:nvSpPr>
        <p:spPr>
          <a:xfrm rot="0">
            <a:off x="9538442" y="342900"/>
            <a:ext cx="5763332" cy="685800"/>
          </a:xfrm>
          <a:prstGeom prst="rect">
            <a:avLst/>
          </a:prstGeom>
        </p:spPr>
        <p:txBody>
          <a:bodyPr anchor="t" rtlCol="false" tIns="0" lIns="0" bIns="0" rIns="0">
            <a:spAutoFit/>
          </a:bodyPr>
          <a:lstStyle/>
          <a:p>
            <a:pPr algn="l" marL="0" indent="0" lvl="0">
              <a:lnSpc>
                <a:spcPts val="5400"/>
              </a:lnSpc>
              <a:spcBef>
                <a:spcPct val="0"/>
              </a:spcBef>
            </a:pPr>
            <a:r>
              <a:rPr lang="en-US" b="true" sz="4500">
                <a:solidFill>
                  <a:srgbClr val="000000"/>
                </a:solidFill>
                <a:latin typeface="Open Sans Bold"/>
                <a:ea typeface="Open Sans Bold"/>
                <a:cs typeface="Open Sans Bold"/>
                <a:sym typeface="Open Sans Bold"/>
              </a:rPr>
              <a:t>DOANH NGHIỆP TPT</a:t>
            </a:r>
          </a:p>
        </p:txBody>
      </p:sp>
      <p:grpSp>
        <p:nvGrpSpPr>
          <p:cNvPr name="Group 5" id="5"/>
          <p:cNvGrpSpPr/>
          <p:nvPr/>
        </p:nvGrpSpPr>
        <p:grpSpPr>
          <a:xfrm rot="0">
            <a:off x="0" y="0"/>
            <a:ext cx="9144000" cy="10287000"/>
            <a:chOff x="0" y="0"/>
            <a:chExt cx="12192000" cy="13716000"/>
          </a:xfrm>
        </p:grpSpPr>
        <p:pic>
          <p:nvPicPr>
            <p:cNvPr name="Picture 6" id="6"/>
            <p:cNvPicPr>
              <a:picLocks noChangeAspect="true"/>
            </p:cNvPicPr>
            <p:nvPr/>
          </p:nvPicPr>
          <p:blipFill>
            <a:blip r:embed="rId3"/>
            <a:srcRect l="25055" t="0" r="25055" b="0"/>
            <a:stretch>
              <a:fillRect/>
            </a:stretch>
          </p:blipFill>
          <p:spPr>
            <a:xfrm flipH="false" flipV="false">
              <a:off x="0" y="0"/>
              <a:ext cx="12192000" cy="13716000"/>
            </a:xfrm>
            <a:prstGeom prst="rect">
              <a:avLst/>
            </a:prstGeom>
          </p:spPr>
        </p:pic>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TextBox 3" id="3"/>
          <p:cNvSpPr txBox="true"/>
          <p:nvPr/>
        </p:nvSpPr>
        <p:spPr>
          <a:xfrm rot="0">
            <a:off x="9538442" y="1685925"/>
            <a:ext cx="7720858" cy="6829425"/>
          </a:xfrm>
          <a:prstGeom prst="rect">
            <a:avLst/>
          </a:prstGeom>
        </p:spPr>
        <p:txBody>
          <a:bodyPr anchor="t" rtlCol="false" tIns="0" lIns="0" bIns="0" rIns="0">
            <a:spAutoFit/>
          </a:bodyPr>
          <a:lstStyle/>
          <a:p>
            <a:pPr algn="l" marL="647702" indent="-323851" lvl="1">
              <a:lnSpc>
                <a:spcPts val="4500"/>
              </a:lnSpc>
              <a:buFont typeface="Arial"/>
              <a:buChar char="•"/>
            </a:pPr>
            <a:r>
              <a:rPr lang="en-US" sz="3000">
                <a:solidFill>
                  <a:srgbClr val="000000"/>
                </a:solidFill>
                <a:latin typeface="Open Sans"/>
                <a:ea typeface="Open Sans"/>
                <a:cs typeface="Open Sans"/>
                <a:sym typeface="Open Sans"/>
              </a:rPr>
              <a:t>Tầm nhìn: Trở thành doanh nghiệp hàng đầu trong lĩnh vực ô tô thông minh và công nghệ di động, mang đến trải nghiệm di chuyển an toàn, tiện lợi và bền vững. </a:t>
            </a:r>
          </a:p>
          <a:p>
            <a:pPr algn="l" marL="647702" indent="-323851" lvl="1">
              <a:lnSpc>
                <a:spcPts val="4500"/>
              </a:lnSpc>
              <a:buFont typeface="Arial"/>
              <a:buChar char="•"/>
            </a:pPr>
            <a:r>
              <a:rPr lang="en-US" sz="3000">
                <a:solidFill>
                  <a:srgbClr val="000000"/>
                </a:solidFill>
                <a:latin typeface="Open Sans"/>
                <a:ea typeface="Open Sans"/>
                <a:cs typeface="Open Sans"/>
                <a:sym typeface="Open Sans"/>
              </a:rPr>
              <a:t>Sứ mệnh: Nghiên cứu, phát triển và sản xuất các dòng xe thông minh, tích hợp trí tuệ nhân tạo (AI), Internet vạn vật (IoT) và các giải pháp công nghệ tiên tiến nhằm nâng cao trải nghiệm người dùng và giảm tác động tiêu cực đến môi trường.</a:t>
            </a:r>
          </a:p>
        </p:txBody>
      </p:sp>
      <p:grpSp>
        <p:nvGrpSpPr>
          <p:cNvPr name="Group 4" id="4"/>
          <p:cNvGrpSpPr/>
          <p:nvPr/>
        </p:nvGrpSpPr>
        <p:grpSpPr>
          <a:xfrm rot="0">
            <a:off x="0" y="0"/>
            <a:ext cx="9144000" cy="10287000"/>
            <a:chOff x="0" y="0"/>
            <a:chExt cx="12192000" cy="13716000"/>
          </a:xfrm>
        </p:grpSpPr>
        <p:pic>
          <p:nvPicPr>
            <p:cNvPr name="Picture 5" id="5"/>
            <p:cNvPicPr>
              <a:picLocks noChangeAspect="true"/>
            </p:cNvPicPr>
            <p:nvPr/>
          </p:nvPicPr>
          <p:blipFill>
            <a:blip r:embed="rId3"/>
            <a:srcRect l="20388" t="0" r="20388" b="0"/>
            <a:stretch>
              <a:fillRect/>
            </a:stretch>
          </p:blipFill>
          <p:spPr>
            <a:xfrm flipH="false" flipV="false">
              <a:off x="0" y="0"/>
              <a:ext cx="12192000" cy="13716000"/>
            </a:xfrm>
            <a:prstGeom prst="rect">
              <a:avLst/>
            </a:prstGeom>
          </p:spPr>
        </p:pic>
      </p:grpSp>
      <p:sp>
        <p:nvSpPr>
          <p:cNvPr name="TextBox 6" id="6"/>
          <p:cNvSpPr txBox="true"/>
          <p:nvPr/>
        </p:nvSpPr>
        <p:spPr>
          <a:xfrm rot="0">
            <a:off x="9538442" y="342900"/>
            <a:ext cx="5763332" cy="685800"/>
          </a:xfrm>
          <a:prstGeom prst="rect">
            <a:avLst/>
          </a:prstGeom>
        </p:spPr>
        <p:txBody>
          <a:bodyPr anchor="t" rtlCol="false" tIns="0" lIns="0" bIns="0" rIns="0">
            <a:spAutoFit/>
          </a:bodyPr>
          <a:lstStyle/>
          <a:p>
            <a:pPr algn="l" marL="0" indent="0" lvl="0">
              <a:lnSpc>
                <a:spcPts val="5400"/>
              </a:lnSpc>
              <a:spcBef>
                <a:spcPct val="0"/>
              </a:spcBef>
            </a:pPr>
            <a:r>
              <a:rPr lang="en-US" b="true" sz="4500">
                <a:solidFill>
                  <a:srgbClr val="000000"/>
                </a:solidFill>
                <a:latin typeface="Open Sans Bold"/>
                <a:ea typeface="Open Sans Bold"/>
                <a:cs typeface="Open Sans Bold"/>
                <a:sym typeface="Open Sans Bold"/>
              </a:rPr>
              <a:t>DOANH NGHIỆP TPT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215302" y="1771358"/>
            <a:ext cx="11396953" cy="6074427"/>
          </a:xfrm>
          <a:custGeom>
            <a:avLst/>
            <a:gdLst/>
            <a:ahLst/>
            <a:cxnLst/>
            <a:rect r="r" b="b" t="t" l="l"/>
            <a:pathLst>
              <a:path h="6074427" w="11396953">
                <a:moveTo>
                  <a:pt x="0" y="0"/>
                </a:moveTo>
                <a:lnTo>
                  <a:pt x="11396953" y="0"/>
                </a:lnTo>
                <a:lnTo>
                  <a:pt x="11396953" y="6074427"/>
                </a:lnTo>
                <a:lnTo>
                  <a:pt x="0" y="6074427"/>
                </a:lnTo>
                <a:lnTo>
                  <a:pt x="0" y="0"/>
                </a:lnTo>
                <a:close/>
              </a:path>
            </a:pathLst>
          </a:custGeom>
          <a:blipFill>
            <a:blip r:embed="rId3"/>
            <a:stretch>
              <a:fillRect l="0" t="-423" r="0" b="-423"/>
            </a:stretch>
          </a:blipFill>
        </p:spPr>
      </p:sp>
      <p:sp>
        <p:nvSpPr>
          <p:cNvPr name="TextBox 4" id="4"/>
          <p:cNvSpPr txBox="true"/>
          <p:nvPr/>
        </p:nvSpPr>
        <p:spPr>
          <a:xfrm rot="0">
            <a:off x="1028700" y="209550"/>
            <a:ext cx="8700495" cy="819150"/>
          </a:xfrm>
          <a:prstGeom prst="rect">
            <a:avLst/>
          </a:prstGeom>
        </p:spPr>
        <p:txBody>
          <a:bodyPr anchor="t" rtlCol="false" tIns="0" lIns="0" bIns="0" rIns="0">
            <a:spAutoFit/>
          </a:bodyPr>
          <a:lstStyle/>
          <a:p>
            <a:pPr algn="l" marL="0" indent="0" lvl="0">
              <a:lnSpc>
                <a:spcPts val="6599"/>
              </a:lnSpc>
              <a:spcBef>
                <a:spcPct val="0"/>
              </a:spcBef>
            </a:pPr>
            <a:r>
              <a:rPr lang="en-US" b="true" sz="5499">
                <a:solidFill>
                  <a:srgbClr val="000000"/>
                </a:solidFill>
                <a:latin typeface="Open Sans Bold"/>
                <a:ea typeface="Open Sans Bold"/>
                <a:cs typeface="Open Sans Bold"/>
                <a:sym typeface="Open Sans Bold"/>
              </a:rPr>
              <a:t>PHÂN TÍCH DASHBOARD</a:t>
            </a:r>
          </a:p>
        </p:txBody>
      </p:sp>
      <p:sp>
        <p:nvSpPr>
          <p:cNvPr name="TextBox 5" id="5"/>
          <p:cNvSpPr txBox="true"/>
          <p:nvPr/>
        </p:nvSpPr>
        <p:spPr>
          <a:xfrm rot="0">
            <a:off x="11612255" y="1685633"/>
            <a:ext cx="6471185" cy="7381611"/>
          </a:xfrm>
          <a:prstGeom prst="rect">
            <a:avLst/>
          </a:prstGeom>
        </p:spPr>
        <p:txBody>
          <a:bodyPr anchor="t" rtlCol="false" tIns="0" lIns="0" bIns="0" rIns="0">
            <a:spAutoFit/>
          </a:bodyPr>
          <a:lstStyle/>
          <a:p>
            <a:pPr algn="l" marL="657304" indent="-328652" lvl="1">
              <a:lnSpc>
                <a:spcPts val="4566"/>
              </a:lnSpc>
              <a:buFont typeface="Arial"/>
              <a:buChar char="•"/>
            </a:pPr>
            <a:r>
              <a:rPr lang="en-US" sz="3044">
                <a:solidFill>
                  <a:srgbClr val="000000"/>
                </a:solidFill>
                <a:latin typeface="Open Sans"/>
                <a:ea typeface="Open Sans"/>
                <a:cs typeface="Open Sans"/>
                <a:sym typeface="Open Sans"/>
              </a:rPr>
              <a:t>Công ty có xu hướng thu hẹp quy mô tài sản và doanh thu qua các năm.</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Lợi nhuận hoạt động ổn định nhưng có thể chưa đạt hiệu quả tối ưu.</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Doanh thu từ sản phẩm chính (Ô tô) giảm mạnh, cần đánh giá lại chiến lược kinh doanh.</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Dòng tiền đầu tư duy trì ở mức âm, cho thấy công ty tiếp tục đầu tư nhưng cần kiểm soát dòng tiền hiệu quả hơn.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false" flipV="false" rot="0">
            <a:off x="1028700" y="2665573"/>
            <a:ext cx="10190299" cy="1923419"/>
          </a:xfrm>
          <a:custGeom>
            <a:avLst/>
            <a:gdLst/>
            <a:ahLst/>
            <a:cxnLst/>
            <a:rect r="r" b="b" t="t" l="l"/>
            <a:pathLst>
              <a:path h="1923419" w="10190299">
                <a:moveTo>
                  <a:pt x="0" y="0"/>
                </a:moveTo>
                <a:lnTo>
                  <a:pt x="10190299" y="0"/>
                </a:lnTo>
                <a:lnTo>
                  <a:pt x="10190299" y="1923419"/>
                </a:lnTo>
                <a:lnTo>
                  <a:pt x="0" y="1923419"/>
                </a:lnTo>
                <a:lnTo>
                  <a:pt x="0" y="0"/>
                </a:lnTo>
                <a:close/>
              </a:path>
            </a:pathLst>
          </a:custGeom>
          <a:blipFill>
            <a:blip r:embed="rId3"/>
            <a:stretch>
              <a:fillRect l="0" t="0" r="0" b="0"/>
            </a:stretch>
          </a:blipFill>
        </p:spPr>
      </p:sp>
      <p:sp>
        <p:nvSpPr>
          <p:cNvPr name="TextBox 4" id="4"/>
          <p:cNvSpPr txBox="true"/>
          <p:nvPr/>
        </p:nvSpPr>
        <p:spPr>
          <a:xfrm rot="0">
            <a:off x="1028700" y="209550"/>
            <a:ext cx="8700495" cy="819150"/>
          </a:xfrm>
          <a:prstGeom prst="rect">
            <a:avLst/>
          </a:prstGeom>
        </p:spPr>
        <p:txBody>
          <a:bodyPr anchor="t" rtlCol="false" tIns="0" lIns="0" bIns="0" rIns="0">
            <a:spAutoFit/>
          </a:bodyPr>
          <a:lstStyle/>
          <a:p>
            <a:pPr algn="l" marL="0" indent="0" lvl="0">
              <a:lnSpc>
                <a:spcPts val="6599"/>
              </a:lnSpc>
              <a:spcBef>
                <a:spcPct val="0"/>
              </a:spcBef>
            </a:pPr>
            <a:r>
              <a:rPr lang="en-US" b="true" sz="5499">
                <a:solidFill>
                  <a:srgbClr val="000000"/>
                </a:solidFill>
                <a:latin typeface="Open Sans Bold"/>
                <a:ea typeface="Open Sans Bold"/>
                <a:cs typeface="Open Sans Bold"/>
                <a:sym typeface="Open Sans Bold"/>
              </a:rPr>
              <a:t>PHÂN TÍCH DASHBOARD</a:t>
            </a:r>
          </a:p>
        </p:txBody>
      </p:sp>
      <p:sp>
        <p:nvSpPr>
          <p:cNvPr name="TextBox 5" id="5"/>
          <p:cNvSpPr txBox="true"/>
          <p:nvPr/>
        </p:nvSpPr>
        <p:spPr>
          <a:xfrm rot="0">
            <a:off x="1028700" y="6141567"/>
            <a:ext cx="13026217" cy="1680164"/>
          </a:xfrm>
          <a:prstGeom prst="rect">
            <a:avLst/>
          </a:prstGeom>
        </p:spPr>
        <p:txBody>
          <a:bodyPr anchor="t" rtlCol="false" tIns="0" lIns="0" bIns="0" rIns="0">
            <a:spAutoFit/>
          </a:bodyPr>
          <a:lstStyle/>
          <a:p>
            <a:pPr algn="l" marL="657304" indent="-328652" lvl="1">
              <a:lnSpc>
                <a:spcPts val="4566"/>
              </a:lnSpc>
              <a:buFont typeface="Arial"/>
              <a:buChar char="•"/>
            </a:pPr>
            <a:r>
              <a:rPr lang="en-US" sz="3044">
                <a:solidFill>
                  <a:srgbClr val="000000"/>
                </a:solidFill>
                <a:latin typeface="Open Sans"/>
                <a:ea typeface="Open Sans"/>
                <a:cs typeface="Open Sans"/>
                <a:sym typeface="Open Sans"/>
              </a:rPr>
              <a:t>Tổng tài sản khá lớn (351 tỷ USD).</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Doanh thu sản phẩm (123 tỷ USD).</a:t>
            </a:r>
          </a:p>
          <a:p>
            <a:pPr algn="l" marL="657304" indent="-328652" lvl="1">
              <a:lnSpc>
                <a:spcPts val="4566"/>
              </a:lnSpc>
              <a:buFont typeface="Arial"/>
              <a:buChar char="•"/>
            </a:pPr>
            <a:r>
              <a:rPr lang="en-US" sz="3044">
                <a:solidFill>
                  <a:srgbClr val="000000"/>
                </a:solidFill>
                <a:latin typeface="Open Sans"/>
                <a:ea typeface="Open Sans"/>
                <a:cs typeface="Open Sans"/>
                <a:sym typeface="Open Sans"/>
              </a:rPr>
              <a:t>Vốn chủ sở hữu (463 tỷ USD).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DAGiLRptqV0</dc:identifier>
  <dcterms:modified xsi:type="dcterms:W3CDTF">2011-08-01T06:04:30Z</dcterms:modified>
  <cp:revision>1</cp:revision>
  <dc:title>Blue and Black Simple Financial Report Presentation</dc:title>
</cp:coreProperties>
</file>